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8" r:id="rId2"/>
    <p:sldId id="261" r:id="rId3"/>
    <p:sldId id="259" r:id="rId4"/>
    <p:sldId id="260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B977C3-FFD9-4274-88C5-F65BF148CA4F}">
          <p14:sldIdLst>
            <p14:sldId id="258"/>
            <p14:sldId id="261"/>
            <p14:sldId id="259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on Pizzocaro" initials="SP" lastIdx="6" clrIdx="0">
    <p:extLst>
      <p:ext uri="{19B8F6BF-5375-455C-9EA6-DF929625EA0E}">
        <p15:presenceInfo xmlns:p15="http://schemas.microsoft.com/office/powerpoint/2012/main" userId="Solomon Pizzoca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2C7"/>
    <a:srgbClr val="00B050"/>
    <a:srgbClr val="FFB665"/>
    <a:srgbClr val="FDE241"/>
    <a:srgbClr val="ECBB06"/>
    <a:srgbClr val="FF0066"/>
    <a:srgbClr val="FFFFFF"/>
    <a:srgbClr val="4A7EBB"/>
    <a:srgbClr val="00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0" autoAdjust="0"/>
    <p:restoredTop sz="82164" autoAdjust="0"/>
  </p:normalViewPr>
  <p:slideViewPr>
    <p:cSldViewPr snapToGrid="0">
      <p:cViewPr>
        <p:scale>
          <a:sx n="91" d="100"/>
          <a:sy n="91" d="100"/>
        </p:scale>
        <p:origin x="879" y="51"/>
      </p:cViewPr>
      <p:guideLst/>
    </p:cSldViewPr>
  </p:slideViewPr>
  <p:outlineViewPr>
    <p:cViewPr>
      <p:scale>
        <a:sx n="33" d="100"/>
        <a:sy n="33" d="100"/>
      </p:scale>
      <p:origin x="0" y="-437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26318-A095-430B-B1B6-647B500F237E}" type="datetimeFigureOut">
              <a:rPr lang="it-IT" smtClean="0"/>
              <a:t>16/11/2019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E677-A2CE-47F6-9354-0A922CCA61F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0876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7F913-923A-4218-91DA-C6CAEEFC48EE}" type="datetimeFigureOut">
              <a:rPr lang="it-IT" smtClean="0"/>
              <a:t>16/11/2019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7556C-287E-40FB-AECA-026FA6ED35B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970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712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67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607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>
              <a:solidFill>
                <a:schemeClr val="bg1"/>
              </a:solidFill>
            </a:endParaRPr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9B17C812-10B6-4739-BA90-3039DB6ED4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639" y="4147694"/>
            <a:ext cx="8094748" cy="873734"/>
          </a:xfrm>
          <a:prstGeom prst="rect">
            <a:avLst/>
          </a:prstGeom>
        </p:spPr>
        <p:txBody>
          <a:bodyPr/>
          <a:lstStyle>
            <a:lvl1pPr algn="ctr">
              <a:defRPr b="0"/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3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728FA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80" y="6363508"/>
            <a:ext cx="2037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0" i="0">
                <a:solidFill>
                  <a:srgbClr val="FFFFFF"/>
                </a:solidFill>
                <a:latin typeface="+mn-lt"/>
                <a:cs typeface="Arial"/>
              </a:rPr>
              <a:t>Lorenzo </a:t>
            </a:r>
            <a:r>
              <a:rPr lang="it-IT" sz="900" b="0" i="0" err="1">
                <a:solidFill>
                  <a:srgbClr val="FFFFFF"/>
                </a:solidFill>
                <a:latin typeface="+mn-lt"/>
                <a:cs typeface="Arial"/>
              </a:rPr>
              <a:t>Muscolino</a:t>
            </a:r>
            <a:r>
              <a:rPr lang="it-IT" sz="900" b="0" i="0">
                <a:solidFill>
                  <a:srgbClr val="FFFFFF"/>
                </a:solidFill>
                <a:latin typeface="+mn-lt"/>
                <a:cs typeface="Arial"/>
              </a:rPr>
              <a:t> , Solomon Pizzocaro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5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-17243"/>
            <a:ext cx="9144000" cy="96020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75824" y="1600201"/>
            <a:ext cx="8656979" cy="4697252"/>
          </a:xfrm>
        </p:spPr>
        <p:txBody>
          <a:bodyPr/>
          <a:lstStyle>
            <a:lvl1pPr>
              <a:defRPr b="0" i="0">
                <a:latin typeface="+mj-lt"/>
              </a:defRPr>
            </a:lvl1pPr>
            <a:lvl2pPr>
              <a:defRPr b="0" i="0">
                <a:latin typeface="+mj-lt"/>
              </a:defRPr>
            </a:lvl2pPr>
            <a:lvl3pPr>
              <a:defRPr b="0" i="0">
                <a:latin typeface="+mj-lt"/>
              </a:defRPr>
            </a:lvl3pPr>
            <a:lvl4pPr>
              <a:defRPr b="0" i="0">
                <a:latin typeface="+mj-lt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456459"/>
            <a:ext cx="9144000" cy="40154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51254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Immagine 2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1439188">
            <a:off x="8338242" y="481726"/>
            <a:ext cx="826372" cy="551022"/>
          </a:xfrm>
          <a:prstGeom prst="rect">
            <a:avLst/>
          </a:prstGeom>
        </p:spPr>
      </p:pic>
      <p:sp>
        <p:nvSpPr>
          <p:cNvPr id="255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30376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1714C-01EA-4CE3-92DB-0CC85B930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98" y="-17243"/>
            <a:ext cx="8844124" cy="32892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7" name="Text Placeholder 4">
            <a:extLst>
              <a:ext uri="{FF2B5EF4-FFF2-40B4-BE49-F238E27FC236}">
                <a16:creationId xmlns:a16="http://schemas.microsoft.com/office/drawing/2014/main" id="{22790A47-AA8F-4810-B26E-7F16E8936C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76" y="321444"/>
            <a:ext cx="8844124" cy="32892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29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0684" y="5494436"/>
            <a:ext cx="288908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0684" y="1467534"/>
            <a:ext cx="288908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572000" y="236186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3108306" y="1467534"/>
            <a:ext cx="288908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Rettangolo 252">
            <a:extLst>
              <a:ext uri="{FF2B5EF4-FFF2-40B4-BE49-F238E27FC236}">
                <a16:creationId xmlns:a16="http://schemas.microsoft.com/office/drawing/2014/main" id="{C217EB22-CDB4-4D7A-A741-AED9A44363F3}"/>
              </a:ext>
            </a:extLst>
          </p:cNvPr>
          <p:cNvSpPr/>
          <p:nvPr userDrawn="1"/>
        </p:nvSpPr>
        <p:spPr>
          <a:xfrm>
            <a:off x="0" y="-17243"/>
            <a:ext cx="9144000" cy="96020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1" name="Immagine 22">
            <a:extLst>
              <a:ext uri="{FF2B5EF4-FFF2-40B4-BE49-F238E27FC236}">
                <a16:creationId xmlns:a16="http://schemas.microsoft.com/office/drawing/2014/main" id="{4CFEB093-8A12-4FDA-B3B8-0A8647BD62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439188">
            <a:off x="8338242" y="481726"/>
            <a:ext cx="826372" cy="551022"/>
          </a:xfrm>
          <a:prstGeom prst="rect">
            <a:avLst/>
          </a:prstGeom>
        </p:spPr>
      </p:pic>
      <p:sp>
        <p:nvSpPr>
          <p:cNvPr id="12" name="Segnaposto numero diapositiva 6">
            <a:extLst>
              <a:ext uri="{FF2B5EF4-FFF2-40B4-BE49-F238E27FC236}">
                <a16:creationId xmlns:a16="http://schemas.microsoft.com/office/drawing/2014/main" id="{E7982047-FABC-4F2D-A0C2-9B0E03A133C2}"/>
              </a:ext>
            </a:extLst>
          </p:cNvPr>
          <p:cNvSpPr txBox="1">
            <a:spLocks/>
          </p:cNvSpPr>
          <p:nvPr userDrawn="1"/>
        </p:nvSpPr>
        <p:spPr>
          <a:xfrm>
            <a:off x="8182799" y="63142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947A-1B05-2B43-AD85-E646CE852B9E}" type="slidenum">
              <a:rPr lang="it-IT" sz="1350" smtClean="0"/>
              <a:pPr/>
              <a:t>‹#›</a:t>
            </a:fld>
            <a:endParaRPr lang="it-IT" sz="1350"/>
          </a:p>
        </p:txBody>
      </p:sp>
      <p:sp>
        <p:nvSpPr>
          <p:cNvPr id="13" name="Rettangolo 128">
            <a:extLst>
              <a:ext uri="{FF2B5EF4-FFF2-40B4-BE49-F238E27FC236}">
                <a16:creationId xmlns:a16="http://schemas.microsoft.com/office/drawing/2014/main" id="{D1FE996D-EF78-4A8B-90AA-7C3C75AAC0B2}"/>
              </a:ext>
            </a:extLst>
          </p:cNvPr>
          <p:cNvSpPr/>
          <p:nvPr userDrawn="1"/>
        </p:nvSpPr>
        <p:spPr>
          <a:xfrm>
            <a:off x="0" y="6456459"/>
            <a:ext cx="9144000" cy="40154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4" name="CasellaDiTesto 129">
            <a:extLst>
              <a:ext uri="{FF2B5EF4-FFF2-40B4-BE49-F238E27FC236}">
                <a16:creationId xmlns:a16="http://schemas.microsoft.com/office/drawing/2014/main" id="{7A982540-7F4B-4E97-9905-ECEAD4F19FAE}"/>
              </a:ext>
            </a:extLst>
          </p:cNvPr>
          <p:cNvSpPr txBox="1"/>
          <p:nvPr userDrawn="1"/>
        </p:nvSpPr>
        <p:spPr>
          <a:xfrm>
            <a:off x="182027" y="6532073"/>
            <a:ext cx="2037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0" i="0">
                <a:solidFill>
                  <a:srgbClr val="FFFFFF"/>
                </a:solidFill>
                <a:latin typeface="+mn-lt"/>
                <a:cs typeface="Arial"/>
              </a:rPr>
              <a:t>Lorenzo </a:t>
            </a:r>
            <a:r>
              <a:rPr lang="it-IT" sz="900" b="0" i="0" err="1">
                <a:solidFill>
                  <a:srgbClr val="FFFFFF"/>
                </a:solidFill>
                <a:latin typeface="+mn-lt"/>
                <a:cs typeface="Arial"/>
              </a:rPr>
              <a:t>Muscolino</a:t>
            </a:r>
            <a:r>
              <a:rPr lang="it-IT" sz="900" b="0" i="0">
                <a:solidFill>
                  <a:srgbClr val="FFFFFF"/>
                </a:solidFill>
                <a:latin typeface="+mn-lt"/>
                <a:cs typeface="Arial"/>
              </a:rPr>
              <a:t> , Solomon Pizzocaro</a:t>
            </a:r>
          </a:p>
        </p:txBody>
      </p:sp>
      <p:pic>
        <p:nvPicPr>
          <p:cNvPr id="15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BDDAE247-8CB9-4B74-8049-9F74E4B737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51254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DC87D3E-2074-43ED-B4F6-0BFEFB3B8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27" y="5062"/>
            <a:ext cx="8672936" cy="143329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2EFBFEF5-62EF-4689-90B8-4B801751A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5928" y="1469044"/>
            <a:ext cx="288908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F525B454-E021-4090-A895-651E9D78C22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108306" y="5512127"/>
            <a:ext cx="288908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0B91C91B-1AE0-4BEB-9097-04036C5A416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135928" y="5512127"/>
            <a:ext cx="2889082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2536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90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titolo +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99059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982"/>
            <a:ext cx="8581043" cy="7284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endParaRPr lang="en-US" noProof="0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351141"/>
            <a:ext cx="9144000" cy="51162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332610" y="6463689"/>
            <a:ext cx="4302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noProof="0">
                <a:solidFill>
                  <a:srgbClr val="FFFFFF"/>
                </a:solidFill>
                <a:latin typeface="Arial"/>
                <a:cs typeface="Arial"/>
              </a:rPr>
              <a:t>Dipartimeto di Elettronica, Informazione e Bioingegneria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808916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1"/>
          <a:stretch/>
        </p:blipFill>
        <p:spPr bwMode="auto">
          <a:xfrm>
            <a:off x="6094898" y="6462261"/>
            <a:ext cx="2263290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0" y="6363031"/>
            <a:ext cx="820971" cy="48784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E2E387-FBC1-4848-8EF2-31858CECD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D65E1-D136-457C-9416-7BDD05AA6D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4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73" r:id="rId5"/>
    <p:sldLayoutId id="2147483674" r:id="rId6"/>
  </p:sldLayoutIdLst>
  <p:hf hdr="0" ftr="0" dt="0"/>
  <p:txStyles>
    <p:titleStyle>
      <a:lvl1pPr marL="0" indent="0" algn="l" defTabSz="342900" rtl="0" eaLnBrk="1" latinLnBrk="0" hangingPunct="1">
        <a:spcBef>
          <a:spcPct val="0"/>
        </a:spcBef>
        <a:buNone/>
        <a:defRPr sz="165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Wingdings" charset="2"/>
        <a:buNone/>
        <a:defRPr sz="1650" kern="1200">
          <a:solidFill>
            <a:schemeClr val="tx1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65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65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65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36D-50C5-4586-91A7-23D45838073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9132" y="4156464"/>
            <a:ext cx="8618178" cy="726281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/>
              <a:t>RL in a Motorway environment:</a:t>
            </a:r>
            <a:br>
              <a:rPr lang="en-GB" sz="2800" dirty="0" smtClean="0"/>
            </a:br>
            <a:r>
              <a:rPr lang="en-GB" sz="2800" dirty="0" smtClean="0"/>
              <a:t>										Deep Q-learning example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A8251-F770-4C60-AEC7-ACE57926103C}"/>
              </a:ext>
            </a:extLst>
          </p:cNvPr>
          <p:cNvSpPr txBox="1"/>
          <p:nvPr/>
        </p:nvSpPr>
        <p:spPr>
          <a:xfrm>
            <a:off x="130137" y="5394751"/>
            <a:ext cx="4857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 smtClean="0">
              <a:solidFill>
                <a:schemeClr val="bg1"/>
              </a:solidFill>
            </a:endParaRPr>
          </a:p>
          <a:p>
            <a:endParaRPr lang="it-IT" sz="2000" dirty="0" smtClean="0">
              <a:solidFill>
                <a:schemeClr val="bg1"/>
              </a:solidFill>
            </a:endParaRPr>
          </a:p>
          <a:p>
            <a:r>
              <a:rPr lang="it-IT" sz="2000" dirty="0" smtClean="0">
                <a:solidFill>
                  <a:schemeClr val="bg1"/>
                </a:solidFill>
              </a:rPr>
              <a:t>Stefano Sabatini</a:t>
            </a:r>
            <a:endParaRPr lang="it-IT" sz="20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32" y="509208"/>
            <a:ext cx="4053136" cy="29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Introduction</a:t>
            </a:r>
            <a:endParaRPr lang="it-I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smtClean="0"/>
              <a:t>Objective</a:t>
            </a:r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2" name="TextBox 1"/>
          <p:cNvSpPr txBox="1"/>
          <p:nvPr/>
        </p:nvSpPr>
        <p:spPr>
          <a:xfrm>
            <a:off x="262329" y="1214204"/>
            <a:ext cx="5111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MAIN OBJECTIVE: </a:t>
            </a:r>
          </a:p>
          <a:p>
            <a:endParaRPr lang="it-IT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Create a simple </a:t>
            </a:r>
            <a:r>
              <a:rPr lang="it-IT" dirty="0" smtClean="0"/>
              <a:t>simulator to mimic an highway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Train an agent using RL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Considering a BEV image (or multiple BEV images) as state opbservation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Different layers may encode different perception information (e.g. Obstacle history, obstacle speed, road structure etc...)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orig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35077" y="2188878"/>
            <a:ext cx="2681703" cy="3519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9" y="922053"/>
            <a:ext cx="361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Environment</a:t>
            </a:r>
            <a:endParaRPr lang="it-I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smtClean="0"/>
              <a:t>OpenAI gym environment </a:t>
            </a:r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Rectangle 2"/>
          <p:cNvSpPr/>
          <p:nvPr/>
        </p:nvSpPr>
        <p:spPr>
          <a:xfrm>
            <a:off x="427219" y="179643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class </a:t>
            </a:r>
            <a:r>
              <a:rPr lang="it-IT" b="1" dirty="0">
                <a:latin typeface="Menlo"/>
              </a:rPr>
              <a:t>FooEnv</a:t>
            </a:r>
            <a:r>
              <a:rPr lang="it-IT" dirty="0">
                <a:latin typeface="Menlo"/>
              </a:rPr>
              <a:t>(gym.Env):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metadata = {'render.modes': ['human']}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def </a:t>
            </a:r>
            <a:r>
              <a:rPr lang="it-IT" b="1" dirty="0">
                <a:latin typeface="Menlo"/>
              </a:rPr>
              <a:t>__init__</a:t>
            </a:r>
            <a:r>
              <a:rPr lang="it-IT" dirty="0">
                <a:latin typeface="Menlo"/>
              </a:rPr>
              <a:t>(self):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...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def </a:t>
            </a:r>
            <a:r>
              <a:rPr lang="it-IT" b="1" dirty="0">
                <a:latin typeface="Menlo"/>
              </a:rPr>
              <a:t>step</a:t>
            </a:r>
            <a:r>
              <a:rPr lang="it-IT" dirty="0">
                <a:latin typeface="Menlo"/>
              </a:rPr>
              <a:t>(self, action):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...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def </a:t>
            </a:r>
            <a:r>
              <a:rPr lang="it-IT" b="1" dirty="0">
                <a:latin typeface="Menlo"/>
              </a:rPr>
              <a:t>reset</a:t>
            </a:r>
            <a:r>
              <a:rPr lang="it-IT" dirty="0">
                <a:latin typeface="Menlo"/>
              </a:rPr>
              <a:t>(self):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...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def </a:t>
            </a:r>
            <a:r>
              <a:rPr lang="it-IT" b="1" dirty="0">
                <a:latin typeface="Menlo"/>
              </a:rPr>
              <a:t>render</a:t>
            </a:r>
            <a:r>
              <a:rPr lang="it-IT" dirty="0">
                <a:latin typeface="Menlo"/>
              </a:rPr>
              <a:t>(self, mode='human', close=False):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latin typeface="Menlo"/>
              </a:rPr>
              <a:t>...</a:t>
            </a:r>
            <a:endParaRPr lang="it-IT" dirty="0"/>
          </a:p>
        </p:txBody>
      </p:sp>
      <p:cxnSp>
        <p:nvCxnSpPr>
          <p:cNvPr id="6" name="Straight Arrow Connector 5"/>
          <p:cNvCxnSpPr>
            <a:endCxn id="3" idx="3"/>
          </p:cNvCxnSpPr>
          <p:nvPr/>
        </p:nvCxnSpPr>
        <p:spPr>
          <a:xfrm>
            <a:off x="3035508" y="3643089"/>
            <a:ext cx="19637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25646" y="3178630"/>
            <a:ext cx="278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Dynamic of the system</a:t>
            </a:r>
            <a:endParaRPr lang="it-IT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844977" y="4722381"/>
            <a:ext cx="196371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29986" y="4294149"/>
            <a:ext cx="19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State visualization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9" y="922053"/>
            <a:ext cx="3619500" cy="1266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378" y="1266669"/>
            <a:ext cx="449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OPEN AI framwork to define the environment</a:t>
            </a:r>
            <a:r>
              <a:rPr lang="it-IT" b="1" dirty="0" smtClean="0"/>
              <a:t>:</a:t>
            </a:r>
            <a:endParaRPr lang="it-IT" sz="14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88964" y="3247248"/>
            <a:ext cx="749508" cy="30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88964" y="3557327"/>
            <a:ext cx="914400" cy="270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3364" y="2993964"/>
            <a:ext cx="266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Longitudinal</a:t>
            </a:r>
            <a:r>
              <a:rPr lang="it-IT" dirty="0" smtClean="0"/>
              <a:t> (accelerate, break 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303364" y="3678363"/>
            <a:ext cx="244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Lateral</a:t>
            </a:r>
            <a:r>
              <a:rPr lang="it-IT" dirty="0" smtClean="0"/>
              <a:t> (lane change left, lane change rigth)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258394" y="4550414"/>
            <a:ext cx="266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RGB image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82" y="4478815"/>
            <a:ext cx="1002879" cy="19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Environment</a:t>
            </a:r>
          </a:p>
          <a:p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smtClean="0"/>
              <a:t>Motorway env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190" t="15351" r="31653" b="9869"/>
          <a:stretch/>
        </p:blipFill>
        <p:spPr>
          <a:xfrm>
            <a:off x="30376" y="1103085"/>
            <a:ext cx="3993747" cy="5217884"/>
          </a:xfrm>
          <a:prstGeom prst="rect">
            <a:avLst/>
          </a:prstGeom>
        </p:spPr>
      </p:pic>
      <p:pic>
        <p:nvPicPr>
          <p:cNvPr id="2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5892" y="1367969"/>
            <a:ext cx="2438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RL algorithm	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smtClean="0"/>
              <a:t>Deep Q-learning 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2" y="1925308"/>
            <a:ext cx="7535872" cy="2615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8150" y="1371600"/>
                <a:ext cx="81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End-to-end learning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it-IT" dirty="0" smtClean="0"/>
                  <a:t> (the value of the action-state pair) from pixels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371600"/>
                <a:ext cx="8115300" cy="369332"/>
              </a:xfrm>
              <a:prstGeom prst="rect">
                <a:avLst/>
              </a:prstGeom>
              <a:blipFill>
                <a:blip r:embed="rId3"/>
                <a:stretch>
                  <a:fillRect l="-526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4150" y="3046917"/>
                <a:ext cx="723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rgbClr val="FF0000"/>
                    </a:solidFill>
                  </a:rPr>
                  <a:t>State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 smtClean="0">
                    <a:solidFill>
                      <a:srgbClr val="FF0000"/>
                    </a:solidFill>
                  </a:rPr>
                  <a:t> </a:t>
                </a:r>
                <a:endParaRPr lang="it-IT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" y="3046917"/>
                <a:ext cx="723900" cy="646331"/>
              </a:xfrm>
              <a:prstGeom prst="rect">
                <a:avLst/>
              </a:prstGeom>
              <a:blipFill>
                <a:blip r:embed="rId4"/>
                <a:stretch>
                  <a:fillRect l="-6723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62850" y="2309603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Q (a,s) 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value for each actions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559550" y="2692400"/>
            <a:ext cx="774700" cy="7493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21811" y="2630607"/>
                <a:ext cx="637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811" y="2630607"/>
                <a:ext cx="637739" cy="276999"/>
              </a:xfrm>
              <a:prstGeom prst="rect">
                <a:avLst/>
              </a:prstGeom>
              <a:blipFill>
                <a:blip r:embed="rId5"/>
                <a:stretch>
                  <a:fillRect l="-11429" t="-4444" r="-133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28030" y="3370082"/>
                <a:ext cx="657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030" y="3370082"/>
                <a:ext cx="657168" cy="276999"/>
              </a:xfrm>
              <a:prstGeom prst="rect">
                <a:avLst/>
              </a:prstGeom>
              <a:blipFill>
                <a:blip r:embed="rId6"/>
                <a:stretch>
                  <a:fillRect l="-11111" t="-2222" r="-1296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99429" y="2953483"/>
            <a:ext cx="383669" cy="40446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3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Deep Q-learning </a:t>
            </a:r>
          </a:p>
          <a:p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" y="1601004"/>
            <a:ext cx="8892064" cy="3941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176" y="5787100"/>
            <a:ext cx="899366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Volodymyr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et al. "Human-level control through deep reinforcement learning."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518.7540 (2015): 529.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524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DQN on motorway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smtClean="0"/>
              <a:t>Partial Results</a:t>
            </a:r>
            <a:endParaRPr lang="it-IT" dirty="0"/>
          </a:p>
        </p:txBody>
      </p:sp>
      <p:pic>
        <p:nvPicPr>
          <p:cNvPr id="6" name="openaigym.video.0.6230.video0002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0488" y="1736736"/>
            <a:ext cx="2165883" cy="4331766"/>
          </a:xfrm>
          <a:prstGeom prst="rect">
            <a:avLst/>
          </a:prstGeom>
        </p:spPr>
      </p:pic>
      <p:pic>
        <p:nvPicPr>
          <p:cNvPr id="7" name="openaigym.video.0.6230.video0000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2149" y="1798105"/>
            <a:ext cx="2178092" cy="435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9093" y="1428773"/>
            <a:ext cx="126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Episode 0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6051327" y="1281487"/>
            <a:ext cx="133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Episode 900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18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4020.pptx" id="{0E117BB3-867B-4EF9-BBFA-C0C336DD4B9F}" vid="{6EFFCA81-9504-439F-A1F1-D5CC434818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8599</TotalTime>
  <Words>157</Words>
  <Application>Microsoft Office PowerPoint</Application>
  <PresentationFormat>On-screen Show (4:3)</PresentationFormat>
  <Paragraphs>47</Paragraphs>
  <Slides>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Menlo</vt:lpstr>
      <vt:lpstr>Wingdings</vt:lpstr>
      <vt:lpstr>POLI</vt:lpstr>
      <vt:lpstr>RL in a Motorway environment:           Deep Q-learning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INDICE BONTÁ PERCORSO</dc:title>
  <dc:creator>Solomon Pizzocaro</dc:creator>
  <cp:lastModifiedBy>Stefano Sabatini</cp:lastModifiedBy>
  <cp:revision>683</cp:revision>
  <dcterms:created xsi:type="dcterms:W3CDTF">2018-04-07T10:25:20Z</dcterms:created>
  <dcterms:modified xsi:type="dcterms:W3CDTF">2019-11-15T23:12:30Z</dcterms:modified>
</cp:coreProperties>
</file>